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Times New Roman Bold" charset="1" panose="02030802070405020303"/>
      <p:regular r:id="rId18"/>
    </p:embeddedFont>
    <p:embeddedFont>
      <p:font typeface="Trebuchet MS" charset="1" panose="020B0603020202020204"/>
      <p:regular r:id="rId19"/>
    </p:embeddedFont>
    <p:embeddedFont>
      <p:font typeface="Stencil" charset="1" panose="040409050D0802020404"/>
      <p:regular r:id="rId20"/>
    </p:embeddedFont>
    <p:embeddedFont>
      <p:font typeface="Shrikhand" charset="1" panose="02000000000000000000"/>
      <p:regular r:id="rId21"/>
    </p:embeddedFont>
    <p:embeddedFont>
      <p:font typeface="Trebuchet MS Bold" charset="1" panose="020B0703020202020204"/>
      <p:regular r:id="rId22"/>
    </p:embeddedFont>
    <p:embeddedFont>
      <p:font typeface="Ahsing" charset="1" panose="00000000000000000000"/>
      <p:regular r:id="rId23"/>
    </p:embeddedFont>
    <p:embeddedFont>
      <p:font typeface="Dynamo Bold" charset="1" panose="020B080402020A0804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gif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31.gif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8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9090" y="6000"/>
            <a:ext cx="1841563" cy="10282238"/>
            <a:chOff x="0" y="0"/>
            <a:chExt cx="2455417" cy="13709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5418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55418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814693" y="5536309"/>
            <a:ext cx="7123081" cy="4756500"/>
            <a:chOff x="0" y="0"/>
            <a:chExt cx="9497441" cy="634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97441" cy="6341999"/>
            </a:xfrm>
            <a:custGeom>
              <a:avLst/>
              <a:gdLst/>
              <a:ahLst/>
              <a:cxnLst/>
              <a:rect r="r" b="b" t="t" l="l"/>
              <a:pathLst>
                <a:path h="6341999" w="9497441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73150" y="0"/>
            <a:ext cx="4514850" cy="10287000"/>
            <a:chOff x="0" y="0"/>
            <a:chExt cx="60198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9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198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401675" y="4572000"/>
            <a:ext cx="4886325" cy="5715000"/>
            <a:chOff x="0" y="0"/>
            <a:chExt cx="6515100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51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51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6895" y="0"/>
            <a:ext cx="4281106" cy="10287000"/>
            <a:chOff x="0" y="0"/>
            <a:chExt cx="5708142" cy="137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1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708142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392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4900" y="0"/>
            <a:ext cx="1943100" cy="10287000"/>
            <a:chOff x="0" y="0"/>
            <a:chExt cx="2590800" cy="137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90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908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5490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4370" y="0"/>
            <a:ext cx="1883664" cy="10287000"/>
            <a:chOff x="0" y="0"/>
            <a:chExt cx="2511552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1155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11552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16471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9088" y="5386388"/>
            <a:ext cx="2728913" cy="4900613"/>
            <a:chOff x="0" y="0"/>
            <a:chExt cx="3638550" cy="65341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8550" cy="6534150"/>
            </a:xfrm>
            <a:custGeom>
              <a:avLst/>
              <a:gdLst/>
              <a:ahLst/>
              <a:cxnLst/>
              <a:rect r="r" b="b" t="t" l="l"/>
              <a:pathLst>
                <a:path h="6534150" w="36385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5038"/>
            <a:ext cx="671513" cy="4271963"/>
            <a:chOff x="0" y="0"/>
            <a:chExt cx="895350" cy="56959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5490"/>
              </a:srgbClr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797049" y="788920"/>
            <a:ext cx="2614612" cy="2000250"/>
          </a:xfrm>
          <a:custGeom>
            <a:avLst/>
            <a:gdLst/>
            <a:ahLst/>
            <a:cxnLst/>
            <a:rect r="r" b="b" t="t" l="l"/>
            <a:pathLst>
              <a:path h="2000250" w="2614612">
                <a:moveTo>
                  <a:pt x="0" y="0"/>
                </a:moveTo>
                <a:lnTo>
                  <a:pt x="2614612" y="0"/>
                </a:lnTo>
                <a:lnTo>
                  <a:pt x="2614612" y="2000250"/>
                </a:lnTo>
                <a:lnTo>
                  <a:pt x="0" y="2000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" t="0" r="-91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014412" y="9701212"/>
            <a:ext cx="3214687" cy="300037"/>
            <a:chOff x="0" y="0"/>
            <a:chExt cx="4286250" cy="4000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286250" cy="400050"/>
            </a:xfrm>
            <a:custGeom>
              <a:avLst/>
              <a:gdLst/>
              <a:ahLst/>
              <a:cxnLst/>
              <a:rect r="r" b="b" t="t" l="l"/>
              <a:pathLst>
                <a:path h="400050" w="4286250">
                  <a:moveTo>
                    <a:pt x="0" y="0"/>
                  </a:moveTo>
                  <a:lnTo>
                    <a:pt x="4286250" y="0"/>
                  </a:lnTo>
                  <a:lnTo>
                    <a:pt x="4286250" y="400050"/>
                  </a:lnTo>
                  <a:lnTo>
                    <a:pt x="0" y="400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6666" t="0" r="-66666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7837352" y="5293833"/>
            <a:ext cx="10450648" cy="4703827"/>
          </a:xfrm>
          <a:custGeom>
            <a:avLst/>
            <a:gdLst/>
            <a:ahLst/>
            <a:cxnLst/>
            <a:rect r="r" b="b" t="t" l="l"/>
            <a:pathLst>
              <a:path h="4703827" w="10450648">
                <a:moveTo>
                  <a:pt x="0" y="0"/>
                </a:moveTo>
                <a:lnTo>
                  <a:pt x="10450648" y="0"/>
                </a:lnTo>
                <a:lnTo>
                  <a:pt x="10450648" y="4703827"/>
                </a:lnTo>
                <a:lnTo>
                  <a:pt x="0" y="47038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1" t="0" r="-21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285999" y="-239742"/>
            <a:ext cx="11444288" cy="1771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0F0F0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Digital Portfolio </a:t>
            </a:r>
          </a:p>
          <a:p>
            <a:pPr algn="l">
              <a:lnSpc>
                <a:spcPts val="5759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7030127" y="9688416"/>
            <a:ext cx="226693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25500" y="3256022"/>
            <a:ext cx="15520679" cy="3486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5"/>
              </a:lnSpc>
            </a:pPr>
            <a:r>
              <a:rPr lang="en-US" sz="3837">
                <a:solidFill>
                  <a:srgbClr val="000000"/>
                </a:solidFill>
                <a:latin typeface="Stencil"/>
                <a:ea typeface="Stencil"/>
                <a:cs typeface="Stencil"/>
                <a:sym typeface="Stencil"/>
              </a:rPr>
              <a:t>STUDENT NAME: ZACHARIAH ROY</a:t>
            </a:r>
          </a:p>
          <a:p>
            <a:pPr algn="l">
              <a:lnSpc>
                <a:spcPts val="4605"/>
              </a:lnSpc>
            </a:pPr>
            <a:r>
              <a:rPr lang="en-US" sz="3837">
                <a:solidFill>
                  <a:srgbClr val="000000"/>
                </a:solidFill>
                <a:latin typeface="Stencil"/>
                <a:ea typeface="Stencil"/>
                <a:cs typeface="Stencil"/>
                <a:sym typeface="Stencil"/>
              </a:rPr>
              <a:t>REGISTER NO AND NMID : 24H221 &amp; 59B0519DE08B5C68C2D42ADB9EBEB007 &amp; asunm1301212402469 &amp; 212402469</a:t>
            </a:r>
          </a:p>
          <a:p>
            <a:pPr algn="l">
              <a:lnSpc>
                <a:spcPts val="4605"/>
              </a:lnSpc>
            </a:pPr>
            <a:r>
              <a:rPr lang="en-US" sz="3837">
                <a:solidFill>
                  <a:srgbClr val="000000"/>
                </a:solidFill>
                <a:latin typeface="Stencil"/>
                <a:ea typeface="Stencil"/>
                <a:cs typeface="Stencil"/>
                <a:sym typeface="Stencil"/>
              </a:rPr>
              <a:t>DEPARTMENT: BCA</a:t>
            </a:r>
          </a:p>
          <a:p>
            <a:pPr algn="l">
              <a:lnSpc>
                <a:spcPts val="4605"/>
              </a:lnSpc>
            </a:pPr>
            <a:r>
              <a:rPr lang="en-US" sz="3837">
                <a:solidFill>
                  <a:srgbClr val="000000"/>
                </a:solidFill>
                <a:latin typeface="Stencil"/>
                <a:ea typeface="Stencil"/>
                <a:cs typeface="Stencil"/>
                <a:sym typeface="Stencil"/>
              </a:rPr>
              <a:t>COLLEGE: AM JAIN COLLEGE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9090" y="6000"/>
            <a:ext cx="1841563" cy="10282238"/>
            <a:chOff x="0" y="0"/>
            <a:chExt cx="2455417" cy="13709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5418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55418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168917" y="5536438"/>
            <a:ext cx="7123081" cy="4756500"/>
            <a:chOff x="0" y="0"/>
            <a:chExt cx="9497441" cy="634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97441" cy="6341999"/>
            </a:xfrm>
            <a:custGeom>
              <a:avLst/>
              <a:gdLst/>
              <a:ahLst/>
              <a:cxnLst/>
              <a:rect r="r" b="b" t="t" l="l"/>
              <a:pathLst>
                <a:path h="6341999" w="9497441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73150" y="0"/>
            <a:ext cx="4514850" cy="10287000"/>
            <a:chOff x="0" y="0"/>
            <a:chExt cx="60198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9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198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401675" y="4572000"/>
            <a:ext cx="4886325" cy="5715000"/>
            <a:chOff x="0" y="0"/>
            <a:chExt cx="6515100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51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51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6895" y="0"/>
            <a:ext cx="4281106" cy="10287000"/>
            <a:chOff x="0" y="0"/>
            <a:chExt cx="5708142" cy="137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1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708142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392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4900" y="0"/>
            <a:ext cx="1943100" cy="10287000"/>
            <a:chOff x="0" y="0"/>
            <a:chExt cx="2590800" cy="137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90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908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5490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4370" y="0"/>
            <a:ext cx="1883664" cy="10287000"/>
            <a:chOff x="0" y="0"/>
            <a:chExt cx="2511552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1155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11552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16471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9088" y="5386388"/>
            <a:ext cx="2728913" cy="4900613"/>
            <a:chOff x="0" y="0"/>
            <a:chExt cx="3638550" cy="65341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8550" cy="6534150"/>
            </a:xfrm>
            <a:custGeom>
              <a:avLst/>
              <a:gdLst/>
              <a:ahLst/>
              <a:cxnLst/>
              <a:rect r="r" b="b" t="t" l="l"/>
              <a:pathLst>
                <a:path h="6534150" w="36385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5038"/>
            <a:ext cx="671513" cy="4271963"/>
            <a:chOff x="0" y="0"/>
            <a:chExt cx="895350" cy="56959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5490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4030325" y="8043862"/>
            <a:ext cx="685800" cy="685800"/>
            <a:chOff x="0" y="0"/>
            <a:chExt cx="914400" cy="914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932829" y="1280580"/>
            <a:ext cx="471487" cy="485775"/>
            <a:chOff x="0" y="0"/>
            <a:chExt cx="628650" cy="6477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28650" cy="647700"/>
            </a:xfrm>
            <a:custGeom>
              <a:avLst/>
              <a:gdLst/>
              <a:ahLst/>
              <a:cxnLst/>
              <a:rect r="r" b="b" t="t" l="l"/>
              <a:pathLst>
                <a:path h="647700" w="62865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4030325" y="8843962"/>
            <a:ext cx="271463" cy="271463"/>
            <a:chOff x="0" y="0"/>
            <a:chExt cx="361950" cy="3619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61950" cy="361950"/>
            </a:xfrm>
            <a:custGeom>
              <a:avLst/>
              <a:gdLst/>
              <a:ahLst/>
              <a:cxnLst/>
              <a:rect r="r" b="b" t="t" l="l"/>
              <a:pathLst>
                <a:path h="361950" w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335756" y="1766354"/>
            <a:ext cx="6029325" cy="4445793"/>
            <a:chOff x="0" y="0"/>
            <a:chExt cx="8039100" cy="592772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039100" cy="5927725"/>
            </a:xfrm>
            <a:custGeom>
              <a:avLst/>
              <a:gdLst/>
              <a:ahLst/>
              <a:cxnLst/>
              <a:rect r="r" b="b" t="t" l="l"/>
              <a:pathLst>
                <a:path h="5927725" w="8039100">
                  <a:moveTo>
                    <a:pt x="0" y="0"/>
                  </a:moveTo>
                  <a:lnTo>
                    <a:pt x="8039100" y="0"/>
                  </a:lnTo>
                  <a:lnTo>
                    <a:pt x="8039100" y="5927725"/>
                  </a:lnTo>
                  <a:lnTo>
                    <a:pt x="0" y="5927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5331" t="0" r="-45331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6494892" y="1433895"/>
            <a:ext cx="9720167" cy="4778216"/>
            <a:chOff x="0" y="0"/>
            <a:chExt cx="12960223" cy="637095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960223" cy="6370955"/>
            </a:xfrm>
            <a:custGeom>
              <a:avLst/>
              <a:gdLst/>
              <a:ahLst/>
              <a:cxnLst/>
              <a:rect r="r" b="b" t="t" l="l"/>
              <a:pathLst>
                <a:path h="6370955" w="12960223">
                  <a:moveTo>
                    <a:pt x="0" y="0"/>
                  </a:moveTo>
                  <a:lnTo>
                    <a:pt x="12960223" y="0"/>
                  </a:lnTo>
                  <a:lnTo>
                    <a:pt x="12960223" y="6370955"/>
                  </a:lnTo>
                  <a:lnTo>
                    <a:pt x="0" y="6370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720" t="0" r="-5720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335756" y="6364517"/>
            <a:ext cx="10725245" cy="3723132"/>
            <a:chOff x="0" y="0"/>
            <a:chExt cx="14300327" cy="496417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4300327" cy="4964176"/>
            </a:xfrm>
            <a:custGeom>
              <a:avLst/>
              <a:gdLst/>
              <a:ahLst/>
              <a:cxnLst/>
              <a:rect r="r" b="b" t="t" l="l"/>
              <a:pathLst>
                <a:path h="4964176" w="14300327">
                  <a:moveTo>
                    <a:pt x="0" y="0"/>
                  </a:moveTo>
                  <a:lnTo>
                    <a:pt x="14300327" y="0"/>
                  </a:lnTo>
                  <a:lnTo>
                    <a:pt x="14300327" y="4964176"/>
                  </a:lnTo>
                  <a:lnTo>
                    <a:pt x="0" y="4964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4121" r="0" b="-14121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1354991" y="6264825"/>
            <a:ext cx="6536341" cy="3922491"/>
            <a:chOff x="0" y="0"/>
            <a:chExt cx="8715121" cy="522998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715121" cy="5229987"/>
            </a:xfrm>
            <a:custGeom>
              <a:avLst/>
              <a:gdLst/>
              <a:ahLst/>
              <a:cxnLst/>
              <a:rect r="r" b="b" t="t" l="l"/>
              <a:pathLst>
                <a:path h="5229987" w="8715121">
                  <a:moveTo>
                    <a:pt x="0" y="0"/>
                  </a:moveTo>
                  <a:lnTo>
                    <a:pt x="8715121" y="0"/>
                  </a:lnTo>
                  <a:lnTo>
                    <a:pt x="8715121" y="5229987"/>
                  </a:lnTo>
                  <a:lnTo>
                    <a:pt x="0" y="5229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7342" t="0" r="-17342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4301788" y="9115425"/>
            <a:ext cx="1512856" cy="1662493"/>
            <a:chOff x="0" y="0"/>
            <a:chExt cx="2017141" cy="221665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017141" cy="2216658"/>
            </a:xfrm>
            <a:custGeom>
              <a:avLst/>
              <a:gdLst/>
              <a:ahLst/>
              <a:cxnLst/>
              <a:rect r="r" b="b" t="t" l="l"/>
              <a:pathLst>
                <a:path h="2216658" w="2017141">
                  <a:moveTo>
                    <a:pt x="0" y="0"/>
                  </a:moveTo>
                  <a:lnTo>
                    <a:pt x="2017141" y="0"/>
                  </a:lnTo>
                  <a:lnTo>
                    <a:pt x="2017141" y="2216658"/>
                  </a:lnTo>
                  <a:lnTo>
                    <a:pt x="0" y="2216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0" t="0" r="-30" b="0"/>
              </a:stretch>
            </a:blip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1128712" y="9700481"/>
            <a:ext cx="2660333" cy="278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1"/>
              </a:lnSpc>
            </a:pPr>
            <a:r>
              <a:rPr lang="en-US" sz="1650" spc="30">
                <a:solidFill>
                  <a:srgbClr val="2D83C3"/>
                </a:solidFill>
                <a:latin typeface="Trebuchet MS"/>
                <a:ea typeface="Trebuchet MS"/>
                <a:cs typeface="Trebuchet MS"/>
                <a:sym typeface="Trebuchet MS"/>
              </a:rPr>
              <a:t>3/21/2024  </a:t>
            </a:r>
            <a:r>
              <a:rPr lang="en-US" b="true" sz="1650" spc="30">
                <a:solidFill>
                  <a:srgbClr val="2D83C3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Annual Review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8700" y="262470"/>
            <a:ext cx="12720638" cy="1018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0"/>
              </a:lnSpc>
            </a:pPr>
            <a:r>
              <a:rPr lang="en-US" b="true" sz="6375" spc="22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RESULTS AND SCREENSHOTS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915827" y="9688416"/>
            <a:ext cx="342900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9090" y="6000"/>
            <a:ext cx="1841563" cy="10282238"/>
            <a:chOff x="0" y="0"/>
            <a:chExt cx="2455417" cy="13709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5418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55418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168917" y="5536438"/>
            <a:ext cx="7123081" cy="4756500"/>
            <a:chOff x="0" y="0"/>
            <a:chExt cx="9497441" cy="634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97441" cy="6341999"/>
            </a:xfrm>
            <a:custGeom>
              <a:avLst/>
              <a:gdLst/>
              <a:ahLst/>
              <a:cxnLst/>
              <a:rect r="r" b="b" t="t" l="l"/>
              <a:pathLst>
                <a:path h="6341999" w="9497441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73150" y="0"/>
            <a:ext cx="4514850" cy="10287000"/>
            <a:chOff x="0" y="0"/>
            <a:chExt cx="60198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9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198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401675" y="4572000"/>
            <a:ext cx="4886325" cy="5715000"/>
            <a:chOff x="0" y="0"/>
            <a:chExt cx="6515100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51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51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6895" y="0"/>
            <a:ext cx="4281106" cy="10287000"/>
            <a:chOff x="0" y="0"/>
            <a:chExt cx="5708142" cy="137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1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708142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392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4900" y="0"/>
            <a:ext cx="1943100" cy="10287000"/>
            <a:chOff x="0" y="0"/>
            <a:chExt cx="2590800" cy="137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90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908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5490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4370" y="0"/>
            <a:ext cx="1883664" cy="10287000"/>
            <a:chOff x="0" y="0"/>
            <a:chExt cx="2511552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1155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11552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16471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9088" y="5386388"/>
            <a:ext cx="2728913" cy="4900613"/>
            <a:chOff x="0" y="0"/>
            <a:chExt cx="3638550" cy="65341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8550" cy="6534150"/>
            </a:xfrm>
            <a:custGeom>
              <a:avLst/>
              <a:gdLst/>
              <a:ahLst/>
              <a:cxnLst/>
              <a:rect r="r" b="b" t="t" l="l"/>
              <a:pathLst>
                <a:path h="6534150" w="36385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5038"/>
            <a:ext cx="671513" cy="4271963"/>
            <a:chOff x="0" y="0"/>
            <a:chExt cx="895350" cy="56959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5490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1353800" y="906043"/>
            <a:ext cx="471487" cy="485775"/>
            <a:chOff x="0" y="0"/>
            <a:chExt cx="628650" cy="6477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28650" cy="647700"/>
            </a:xfrm>
            <a:custGeom>
              <a:avLst/>
              <a:gdLst/>
              <a:ahLst/>
              <a:cxnLst/>
              <a:rect r="r" b="b" t="t" l="l"/>
              <a:pathLst>
                <a:path h="647700" w="62865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500312" y="9701212"/>
            <a:ext cx="114300" cy="266700"/>
            <a:chOff x="0" y="0"/>
            <a:chExt cx="152400" cy="3556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2400" cy="355600"/>
            </a:xfrm>
            <a:custGeom>
              <a:avLst/>
              <a:gdLst/>
              <a:ahLst/>
              <a:cxnLst/>
              <a:rect r="r" b="b" t="t" l="l"/>
              <a:pathLst>
                <a:path h="355600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355600"/>
                  </a:lnTo>
                  <a:lnTo>
                    <a:pt x="0" y="35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6666" t="0" r="-66666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636113" y="2109787"/>
            <a:ext cx="12660787" cy="7132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1"/>
              </a:lnSpc>
            </a:pPr>
            <a:r>
              <a:rPr lang="en-US" b="true" sz="5852" spc="52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The portfolio successfully demonstrates Zachariah Roy’s frontend development skills while providing an engaging platform to showcase his work and personality. It highlights both technical expertise and design sense, making it a strong digital presence for professional opportunities.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1825288" y="8151019"/>
            <a:ext cx="6238304" cy="1528381"/>
            <a:chOff x="0" y="0"/>
            <a:chExt cx="8317738" cy="203784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317738" cy="2037842"/>
            </a:xfrm>
            <a:custGeom>
              <a:avLst/>
              <a:gdLst/>
              <a:ahLst/>
              <a:cxnLst/>
              <a:rect r="r" b="b" t="t" l="l"/>
              <a:pathLst>
                <a:path h="2037842" w="8317738">
                  <a:moveTo>
                    <a:pt x="0" y="0"/>
                  </a:moveTo>
                  <a:lnTo>
                    <a:pt x="8317738" y="0"/>
                  </a:lnTo>
                  <a:lnTo>
                    <a:pt x="8317738" y="2037842"/>
                  </a:lnTo>
                  <a:lnTo>
                    <a:pt x="0" y="2037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4" t="0" r="-204" b="0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671512" y="533105"/>
            <a:ext cx="9778776" cy="1231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14"/>
              </a:lnSpc>
            </a:pPr>
            <a:r>
              <a:rPr lang="en-US" sz="8095">
                <a:solidFill>
                  <a:srgbClr val="000000"/>
                </a:solidFill>
                <a:latin typeface="Stencil"/>
                <a:ea typeface="Stencil"/>
                <a:cs typeface="Stencil"/>
                <a:sym typeface="Stencil"/>
              </a:rPr>
              <a:t>CONCLUSION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915827" y="9688416"/>
            <a:ext cx="342900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1604" y="5402346"/>
            <a:ext cx="18308934" cy="56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1"/>
              </a:lnSpc>
            </a:pPr>
            <a:r>
              <a:rPr lang="en-US" sz="3743" spc="34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https://24h221-code.github.io/TNSDC-FWD-DigitalPortfolio/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37" y="-22860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solidFill>
              <a:srgbClr val="F1F1F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165774" y="0"/>
            <a:ext cx="7129462" cy="10294843"/>
          </a:xfrm>
          <a:custGeom>
            <a:avLst/>
            <a:gdLst/>
            <a:ahLst/>
            <a:cxnLst/>
            <a:rect r="r" b="b" t="t" l="l"/>
            <a:pathLst>
              <a:path h="10294843" w="7129462">
                <a:moveTo>
                  <a:pt x="0" y="0"/>
                </a:moveTo>
                <a:lnTo>
                  <a:pt x="7129462" y="0"/>
                </a:lnTo>
                <a:lnTo>
                  <a:pt x="7129462" y="10294843"/>
                </a:lnTo>
                <a:lnTo>
                  <a:pt x="0" y="102948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5" t="0" r="-25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6015038"/>
            <a:ext cx="671513" cy="4271963"/>
            <a:chOff x="0" y="0"/>
            <a:chExt cx="895350" cy="56959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549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030325" y="8843962"/>
            <a:ext cx="271463" cy="271463"/>
            <a:chOff x="0" y="0"/>
            <a:chExt cx="361950" cy="3619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50" cy="361950"/>
            </a:xfrm>
            <a:custGeom>
              <a:avLst/>
              <a:gdLst/>
              <a:ahLst/>
              <a:cxnLst/>
              <a:rect r="r" b="b" t="t" l="l"/>
              <a:pathLst>
                <a:path h="361950" w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14412" y="9701212"/>
            <a:ext cx="3214687" cy="300037"/>
            <a:chOff x="0" y="0"/>
            <a:chExt cx="4286250" cy="4000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86250" cy="400050"/>
            </a:xfrm>
            <a:custGeom>
              <a:avLst/>
              <a:gdLst/>
              <a:ahLst/>
              <a:cxnLst/>
              <a:rect r="r" b="b" t="t" l="l"/>
              <a:pathLst>
                <a:path h="400050" w="4286250">
                  <a:moveTo>
                    <a:pt x="0" y="0"/>
                  </a:moveTo>
                  <a:lnTo>
                    <a:pt x="4286250" y="0"/>
                  </a:lnTo>
                  <a:lnTo>
                    <a:pt x="4286250" y="400050"/>
                  </a:lnTo>
                  <a:lnTo>
                    <a:pt x="0" y="400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6666" t="0" r="-66666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00088" y="9615488"/>
            <a:ext cx="5557837" cy="442913"/>
            <a:chOff x="0" y="0"/>
            <a:chExt cx="7410450" cy="5905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410450" cy="590550"/>
            </a:xfrm>
            <a:custGeom>
              <a:avLst/>
              <a:gdLst/>
              <a:ahLst/>
              <a:cxnLst/>
              <a:rect r="r" b="b" t="t" l="l"/>
              <a:pathLst>
                <a:path h="590550" w="7410450">
                  <a:moveTo>
                    <a:pt x="0" y="0"/>
                  </a:moveTo>
                  <a:lnTo>
                    <a:pt x="7410450" y="0"/>
                  </a:lnTo>
                  <a:lnTo>
                    <a:pt x="7410450" y="590550"/>
                  </a:lnTo>
                  <a:lnTo>
                    <a:pt x="0" y="590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24" r="0" b="-124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144000" y="1768078"/>
            <a:ext cx="6750844" cy="6750844"/>
          </a:xfrm>
          <a:custGeom>
            <a:avLst/>
            <a:gdLst/>
            <a:ahLst/>
            <a:cxnLst/>
            <a:rect r="r" b="b" t="t" l="l"/>
            <a:pathLst>
              <a:path h="6750844" w="6750844">
                <a:moveTo>
                  <a:pt x="0" y="0"/>
                </a:moveTo>
                <a:lnTo>
                  <a:pt x="6750844" y="0"/>
                </a:lnTo>
                <a:lnTo>
                  <a:pt x="6750844" y="6750844"/>
                </a:lnTo>
                <a:lnTo>
                  <a:pt x="0" y="6750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1" r="0" b="-141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594841" y="2825752"/>
            <a:ext cx="10093358" cy="7469124"/>
            <a:chOff x="0" y="0"/>
            <a:chExt cx="13457810" cy="99588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457810" cy="9958832"/>
            </a:xfrm>
            <a:custGeom>
              <a:avLst/>
              <a:gdLst/>
              <a:ahLst/>
              <a:cxnLst/>
              <a:rect r="r" b="b" t="t" l="l"/>
              <a:pathLst>
                <a:path h="9958832" w="13457810">
                  <a:moveTo>
                    <a:pt x="0" y="0"/>
                  </a:moveTo>
                  <a:lnTo>
                    <a:pt x="13457810" y="0"/>
                  </a:lnTo>
                  <a:lnTo>
                    <a:pt x="13457810" y="9958832"/>
                  </a:lnTo>
                  <a:lnTo>
                    <a:pt x="0" y="9958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1" t="0" r="-31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263606" y="4456859"/>
            <a:ext cx="1082278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12"/>
              </a:lnSpc>
            </a:pPr>
            <a:r>
              <a:rPr lang="en-US" sz="9094" spc="10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Digital Potfolio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030127" y="9688416"/>
            <a:ext cx="226693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38" y="67126"/>
            <a:ext cx="18722530" cy="10287000"/>
            <a:chOff x="0" y="0"/>
            <a:chExt cx="24963374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96337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963374">
                  <a:moveTo>
                    <a:pt x="24963374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963374" y="13716000"/>
                  </a:lnTo>
                  <a:lnTo>
                    <a:pt x="24963374" y="0"/>
                  </a:lnTo>
                  <a:close/>
                </a:path>
              </a:pathLst>
            </a:custGeom>
            <a:solidFill>
              <a:srgbClr val="F1F1F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165774" y="0"/>
            <a:ext cx="7129462" cy="10294843"/>
          </a:xfrm>
          <a:custGeom>
            <a:avLst/>
            <a:gdLst/>
            <a:ahLst/>
            <a:cxnLst/>
            <a:rect r="r" b="b" t="t" l="l"/>
            <a:pathLst>
              <a:path h="10294843" w="7129462">
                <a:moveTo>
                  <a:pt x="0" y="0"/>
                </a:moveTo>
                <a:lnTo>
                  <a:pt x="7129462" y="0"/>
                </a:lnTo>
                <a:lnTo>
                  <a:pt x="7129462" y="10294843"/>
                </a:lnTo>
                <a:lnTo>
                  <a:pt x="0" y="102948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5" t="0" r="-25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6015038"/>
            <a:ext cx="671513" cy="4271963"/>
            <a:chOff x="0" y="0"/>
            <a:chExt cx="895350" cy="56959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549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128712" y="9700481"/>
            <a:ext cx="2660333" cy="278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1"/>
              </a:lnSpc>
            </a:pPr>
            <a:r>
              <a:rPr lang="en-US" sz="1650" spc="30">
                <a:solidFill>
                  <a:srgbClr val="2D83C3"/>
                </a:solidFill>
                <a:latin typeface="Trebuchet MS"/>
                <a:ea typeface="Trebuchet MS"/>
                <a:cs typeface="Trebuchet MS"/>
                <a:sym typeface="Trebuchet MS"/>
              </a:rPr>
              <a:t>3/21/2024  </a:t>
            </a:r>
            <a:r>
              <a:rPr lang="en-US" b="true" sz="1650" spc="30">
                <a:solidFill>
                  <a:srgbClr val="2D83C3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Annual Review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044238" y="671512"/>
            <a:ext cx="542925" cy="542925"/>
            <a:chOff x="0" y="0"/>
            <a:chExt cx="723900" cy="7239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3900" cy="723900"/>
            </a:xfrm>
            <a:custGeom>
              <a:avLst/>
              <a:gdLst/>
              <a:ahLst/>
              <a:cxnLst/>
              <a:rect r="r" b="b" t="t" l="l"/>
              <a:pathLst>
                <a:path h="723900" w="723900">
                  <a:moveTo>
                    <a:pt x="361950" y="0"/>
                  </a:moveTo>
                  <a:lnTo>
                    <a:pt x="265684" y="12954"/>
                  </a:lnTo>
                  <a:lnTo>
                    <a:pt x="179324" y="49403"/>
                  </a:lnTo>
                  <a:lnTo>
                    <a:pt x="106045" y="106045"/>
                  </a:lnTo>
                  <a:lnTo>
                    <a:pt x="49403" y="179324"/>
                  </a:lnTo>
                  <a:lnTo>
                    <a:pt x="12954" y="265684"/>
                  </a:lnTo>
                  <a:lnTo>
                    <a:pt x="0" y="361950"/>
                  </a:lnTo>
                  <a:lnTo>
                    <a:pt x="12954" y="458216"/>
                  </a:lnTo>
                  <a:lnTo>
                    <a:pt x="49403" y="544703"/>
                  </a:lnTo>
                  <a:lnTo>
                    <a:pt x="106045" y="617982"/>
                  </a:lnTo>
                  <a:lnTo>
                    <a:pt x="179324" y="674624"/>
                  </a:lnTo>
                  <a:lnTo>
                    <a:pt x="265811" y="711073"/>
                  </a:lnTo>
                  <a:lnTo>
                    <a:pt x="361950" y="723900"/>
                  </a:lnTo>
                  <a:lnTo>
                    <a:pt x="458216" y="710946"/>
                  </a:lnTo>
                  <a:lnTo>
                    <a:pt x="544703" y="674497"/>
                  </a:lnTo>
                  <a:lnTo>
                    <a:pt x="617982" y="617855"/>
                  </a:lnTo>
                  <a:lnTo>
                    <a:pt x="674624" y="544576"/>
                  </a:lnTo>
                  <a:lnTo>
                    <a:pt x="711073" y="458089"/>
                  </a:lnTo>
                  <a:lnTo>
                    <a:pt x="723900" y="361950"/>
                  </a:lnTo>
                  <a:lnTo>
                    <a:pt x="710946" y="265684"/>
                  </a:lnTo>
                  <a:lnTo>
                    <a:pt x="674497" y="179197"/>
                  </a:lnTo>
                  <a:lnTo>
                    <a:pt x="617855" y="105918"/>
                  </a:lnTo>
                  <a:lnTo>
                    <a:pt x="544576" y="49276"/>
                  </a:lnTo>
                  <a:lnTo>
                    <a:pt x="458089" y="12827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EBEBEB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516350" y="8415338"/>
            <a:ext cx="971550" cy="971550"/>
          </a:xfrm>
          <a:custGeom>
            <a:avLst/>
            <a:gdLst/>
            <a:ahLst/>
            <a:cxnLst/>
            <a:rect r="r" b="b" t="t" l="l"/>
            <a:pathLst>
              <a:path h="971550" w="971550">
                <a:moveTo>
                  <a:pt x="0" y="0"/>
                </a:moveTo>
                <a:lnTo>
                  <a:pt x="971550" y="0"/>
                </a:lnTo>
                <a:lnTo>
                  <a:pt x="971550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030575" y="9201150"/>
            <a:ext cx="371475" cy="371475"/>
            <a:chOff x="0" y="0"/>
            <a:chExt cx="495300" cy="4953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0" y="0"/>
                  </a:moveTo>
                  <a:lnTo>
                    <a:pt x="495300" y="0"/>
                  </a:lnTo>
                  <a:lnTo>
                    <a:pt x="495300" y="495300"/>
                  </a:lnTo>
                  <a:lnTo>
                    <a:pt x="0" y="495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00088" y="9615488"/>
            <a:ext cx="5557837" cy="442913"/>
            <a:chOff x="0" y="0"/>
            <a:chExt cx="7410450" cy="590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410450" cy="590550"/>
            </a:xfrm>
            <a:custGeom>
              <a:avLst/>
              <a:gdLst/>
              <a:ahLst/>
              <a:cxnLst/>
              <a:rect r="r" b="b" t="t" l="l"/>
              <a:pathLst>
                <a:path h="590550" w="7410450">
                  <a:moveTo>
                    <a:pt x="0" y="0"/>
                  </a:moveTo>
                  <a:lnTo>
                    <a:pt x="7410450" y="0"/>
                  </a:lnTo>
                  <a:lnTo>
                    <a:pt x="7410450" y="590550"/>
                  </a:lnTo>
                  <a:lnTo>
                    <a:pt x="0" y="590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4" r="0" b="-124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109663" y="652842"/>
            <a:ext cx="5421379" cy="1378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7"/>
              </a:lnSpc>
            </a:pPr>
            <a:r>
              <a:rPr lang="en-US" sz="8872">
                <a:solidFill>
                  <a:srgbClr val="000000"/>
                </a:solidFill>
                <a:latin typeface="Ahsing"/>
                <a:ea typeface="Ahsing"/>
                <a:cs typeface="Ahsing"/>
                <a:sym typeface="Ahsing"/>
              </a:rPr>
              <a:t>AGENDA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1512" y="1709666"/>
            <a:ext cx="6573613" cy="8577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</a:p>
          <a:p>
            <a:pPr algn="l" marL="980327" indent="-245082" lvl="3">
              <a:lnSpc>
                <a:spcPts val="4500"/>
              </a:lnSpc>
              <a:buAutoNum type="arabicPeriod" startAt="1"/>
            </a:pPr>
            <a:r>
              <a:rPr lang="en-US" sz="3750">
                <a:solidFill>
                  <a:srgbClr val="0D0D0D"/>
                </a:solidFill>
                <a:latin typeface="Stencil"/>
                <a:ea typeface="Stencil"/>
                <a:cs typeface="Stencil"/>
                <a:sym typeface="Stencil"/>
              </a:rPr>
              <a:t>Problem Statement</a:t>
            </a:r>
          </a:p>
          <a:p>
            <a:pPr algn="l" marL="980327" indent="-245082" lvl="3">
              <a:lnSpc>
                <a:spcPts val="4500"/>
              </a:lnSpc>
              <a:buAutoNum type="arabicPeriod" startAt="1"/>
            </a:pPr>
            <a:r>
              <a:rPr lang="en-US" sz="3750">
                <a:solidFill>
                  <a:srgbClr val="0D0D0D"/>
                </a:solidFill>
                <a:latin typeface="Stencil"/>
                <a:ea typeface="Stencil"/>
                <a:cs typeface="Stencil"/>
                <a:sym typeface="Stencil"/>
              </a:rPr>
              <a:t>Project Overview</a:t>
            </a:r>
          </a:p>
          <a:p>
            <a:pPr algn="l" marL="980327" indent="-245082" lvl="3">
              <a:lnSpc>
                <a:spcPts val="4500"/>
              </a:lnSpc>
              <a:buAutoNum type="arabicPeriod" startAt="1"/>
            </a:pPr>
            <a:r>
              <a:rPr lang="en-US" sz="3750">
                <a:solidFill>
                  <a:srgbClr val="0D0D0D"/>
                </a:solidFill>
                <a:latin typeface="Stencil"/>
                <a:ea typeface="Stencil"/>
                <a:cs typeface="Stencil"/>
                <a:sym typeface="Stencil"/>
              </a:rPr>
              <a:t>End Users</a:t>
            </a:r>
          </a:p>
          <a:p>
            <a:pPr algn="l" marL="980327" indent="-245082" lvl="3">
              <a:lnSpc>
                <a:spcPts val="4500"/>
              </a:lnSpc>
              <a:buAutoNum type="arabicPeriod" startAt="1"/>
            </a:pPr>
            <a:r>
              <a:rPr lang="en-US" sz="3750">
                <a:solidFill>
                  <a:srgbClr val="0D0D0D"/>
                </a:solidFill>
                <a:latin typeface="Stencil"/>
                <a:ea typeface="Stencil"/>
                <a:cs typeface="Stencil"/>
                <a:sym typeface="Stencil"/>
              </a:rPr>
              <a:t>Tools and Technologies</a:t>
            </a:r>
          </a:p>
          <a:p>
            <a:pPr algn="l" marL="980327" indent="-245082" lvl="3">
              <a:lnSpc>
                <a:spcPts val="4500"/>
              </a:lnSpc>
              <a:buAutoNum type="arabicPeriod" startAt="1"/>
            </a:pPr>
            <a:r>
              <a:rPr lang="en-US" sz="3750">
                <a:solidFill>
                  <a:srgbClr val="0D0D0D"/>
                </a:solidFill>
                <a:latin typeface="Stencil"/>
                <a:ea typeface="Stencil"/>
                <a:cs typeface="Stencil"/>
                <a:sym typeface="Stencil"/>
              </a:rPr>
              <a:t>Portfolio design and Layout</a:t>
            </a:r>
          </a:p>
          <a:p>
            <a:pPr algn="l" marL="980327" indent="-245082" lvl="3">
              <a:lnSpc>
                <a:spcPts val="4500"/>
              </a:lnSpc>
              <a:buAutoNum type="arabicPeriod" startAt="1"/>
            </a:pPr>
            <a:r>
              <a:rPr lang="en-US" sz="3750">
                <a:solidFill>
                  <a:srgbClr val="0D0D0D"/>
                </a:solidFill>
                <a:latin typeface="Stencil"/>
                <a:ea typeface="Stencil"/>
                <a:cs typeface="Stencil"/>
                <a:sym typeface="Stencil"/>
              </a:rPr>
              <a:t>Features and Functionality</a:t>
            </a:r>
          </a:p>
          <a:p>
            <a:pPr algn="l" marL="980327" indent="-245082" lvl="3">
              <a:lnSpc>
                <a:spcPts val="4500"/>
              </a:lnSpc>
              <a:buAutoNum type="arabicPeriod" startAt="1"/>
            </a:pPr>
            <a:r>
              <a:rPr lang="en-US" sz="3750">
                <a:solidFill>
                  <a:srgbClr val="0D0D0D"/>
                </a:solidFill>
                <a:latin typeface="Stencil"/>
                <a:ea typeface="Stencil"/>
                <a:cs typeface="Stencil"/>
                <a:sym typeface="Stencil"/>
              </a:rPr>
              <a:t>Results and Screenshots</a:t>
            </a:r>
          </a:p>
          <a:p>
            <a:pPr algn="l" marL="980327" indent="-245082" lvl="3">
              <a:lnSpc>
                <a:spcPts val="4500"/>
              </a:lnSpc>
              <a:buAutoNum type="arabicPeriod" startAt="1"/>
            </a:pPr>
            <a:r>
              <a:rPr lang="en-US" sz="3750">
                <a:solidFill>
                  <a:srgbClr val="0D0D0D"/>
                </a:solidFill>
                <a:latin typeface="Stencil"/>
                <a:ea typeface="Stencil"/>
                <a:cs typeface="Stencil"/>
                <a:sym typeface="Stencil"/>
              </a:rPr>
              <a:t>Conclusion</a:t>
            </a:r>
          </a:p>
          <a:p>
            <a:pPr algn="l" marL="980327" indent="-245082" lvl="3">
              <a:lnSpc>
                <a:spcPts val="4500"/>
              </a:lnSpc>
              <a:buAutoNum type="arabicPeriod" startAt="1"/>
            </a:pPr>
            <a:r>
              <a:rPr lang="en-US" sz="3750">
                <a:solidFill>
                  <a:srgbClr val="0D0D0D"/>
                </a:solidFill>
                <a:latin typeface="Stencil"/>
                <a:ea typeface="Stencil"/>
                <a:cs typeface="Stencil"/>
                <a:sym typeface="Stencil"/>
              </a:rPr>
              <a:t>Github Link</a:t>
            </a:r>
          </a:p>
          <a:p>
            <a:pPr algn="l" marL="980327" indent="-245082" lvl="3">
              <a:lnSpc>
                <a:spcPts val="4500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9354884" y="1900238"/>
            <a:ext cx="4464558" cy="8229600"/>
            <a:chOff x="0" y="0"/>
            <a:chExt cx="5952744" cy="1097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952744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5952744">
                  <a:moveTo>
                    <a:pt x="0" y="0"/>
                  </a:moveTo>
                  <a:lnTo>
                    <a:pt x="5952744" y="0"/>
                  </a:lnTo>
                  <a:lnTo>
                    <a:pt x="5952744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4" t="0" r="-84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7030127" y="9688416"/>
            <a:ext cx="226693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9090" y="6000"/>
            <a:ext cx="1841563" cy="10282238"/>
            <a:chOff x="0" y="0"/>
            <a:chExt cx="2455417" cy="13709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5418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55418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168917" y="5536438"/>
            <a:ext cx="7123081" cy="4756500"/>
            <a:chOff x="0" y="0"/>
            <a:chExt cx="9497441" cy="634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97441" cy="6341999"/>
            </a:xfrm>
            <a:custGeom>
              <a:avLst/>
              <a:gdLst/>
              <a:ahLst/>
              <a:cxnLst/>
              <a:rect r="r" b="b" t="t" l="l"/>
              <a:pathLst>
                <a:path h="6341999" w="9497441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73150" y="0"/>
            <a:ext cx="4514850" cy="10287000"/>
            <a:chOff x="0" y="0"/>
            <a:chExt cx="60198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9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198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401675" y="4572000"/>
            <a:ext cx="4886325" cy="5715000"/>
            <a:chOff x="0" y="0"/>
            <a:chExt cx="6515100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51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51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6895" y="0"/>
            <a:ext cx="4281106" cy="10287000"/>
            <a:chOff x="0" y="0"/>
            <a:chExt cx="5708142" cy="137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1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708142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392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4900" y="0"/>
            <a:ext cx="1943100" cy="10287000"/>
            <a:chOff x="0" y="0"/>
            <a:chExt cx="2590800" cy="137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90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908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5490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4370" y="0"/>
            <a:ext cx="1883664" cy="10287000"/>
            <a:chOff x="0" y="0"/>
            <a:chExt cx="2511552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1155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11552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16471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9088" y="5386388"/>
            <a:ext cx="2728913" cy="4900613"/>
            <a:chOff x="0" y="0"/>
            <a:chExt cx="3638550" cy="65341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8550" cy="6534150"/>
            </a:xfrm>
            <a:custGeom>
              <a:avLst/>
              <a:gdLst/>
              <a:ahLst/>
              <a:cxnLst/>
              <a:rect r="r" b="b" t="t" l="l"/>
              <a:pathLst>
                <a:path h="6534150" w="36385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5038"/>
            <a:ext cx="671513" cy="4271963"/>
            <a:chOff x="0" y="0"/>
            <a:chExt cx="895350" cy="56959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5490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14412" y="9701212"/>
            <a:ext cx="3214687" cy="300037"/>
            <a:chOff x="0" y="0"/>
            <a:chExt cx="4286250" cy="4000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286250" cy="400050"/>
            </a:xfrm>
            <a:custGeom>
              <a:avLst/>
              <a:gdLst/>
              <a:ahLst/>
              <a:cxnLst/>
              <a:rect r="r" b="b" t="t" l="l"/>
              <a:pathLst>
                <a:path h="400050" w="4286250">
                  <a:moveTo>
                    <a:pt x="0" y="0"/>
                  </a:moveTo>
                  <a:lnTo>
                    <a:pt x="4286250" y="0"/>
                  </a:lnTo>
                  <a:lnTo>
                    <a:pt x="4286250" y="400050"/>
                  </a:lnTo>
                  <a:lnTo>
                    <a:pt x="0" y="400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6666" t="0" r="-66666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176337" y="2281237"/>
            <a:ext cx="10306050" cy="63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b="true" sz="4700" spc="42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Traditional resumes and static portfolios fail to showcase a developer’s skills, creativity, and interactive capabilities effectively. There is a need for a modern, responsive, and visually engaging digital portfolio that highlights technical expertise, projects, and contact information while providing an interactive user experience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1731083" y="2756212"/>
            <a:ext cx="4673288" cy="4673288"/>
          </a:xfrm>
          <a:custGeom>
            <a:avLst/>
            <a:gdLst/>
            <a:ahLst/>
            <a:cxnLst/>
            <a:rect r="r" b="b" t="t" l="l"/>
            <a:pathLst>
              <a:path h="4673288" w="4673288">
                <a:moveTo>
                  <a:pt x="0" y="0"/>
                </a:moveTo>
                <a:lnTo>
                  <a:pt x="4673288" y="0"/>
                </a:lnTo>
                <a:lnTo>
                  <a:pt x="4673288" y="4673288"/>
                </a:lnTo>
                <a:lnTo>
                  <a:pt x="0" y="4673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251108" y="879092"/>
            <a:ext cx="1041114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0"/>
              </a:lnSpc>
            </a:pPr>
            <a:r>
              <a:rPr lang="en-US" sz="6375" spc="22">
                <a:solidFill>
                  <a:srgbClr val="000000"/>
                </a:solidFill>
                <a:latin typeface="Stencil"/>
                <a:ea typeface="Stencil"/>
                <a:cs typeface="Stencil"/>
                <a:sym typeface="Stencil"/>
              </a:rPr>
              <a:t>PROBLEM	STATEMENT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030127" y="9688416"/>
            <a:ext cx="226693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9090" y="6000"/>
            <a:ext cx="1841563" cy="10282238"/>
            <a:chOff x="0" y="0"/>
            <a:chExt cx="2455417" cy="13709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5418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55418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168917" y="5536438"/>
            <a:ext cx="7123081" cy="4756500"/>
            <a:chOff x="0" y="0"/>
            <a:chExt cx="9497441" cy="634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97441" cy="6341999"/>
            </a:xfrm>
            <a:custGeom>
              <a:avLst/>
              <a:gdLst/>
              <a:ahLst/>
              <a:cxnLst/>
              <a:rect r="r" b="b" t="t" l="l"/>
              <a:pathLst>
                <a:path h="6341999" w="9497441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73150" y="0"/>
            <a:ext cx="4514850" cy="10287000"/>
            <a:chOff x="0" y="0"/>
            <a:chExt cx="60198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9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198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401675" y="4572000"/>
            <a:ext cx="4886325" cy="5715000"/>
            <a:chOff x="0" y="0"/>
            <a:chExt cx="6515100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51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51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6895" y="0"/>
            <a:ext cx="4281106" cy="10287000"/>
            <a:chOff x="0" y="0"/>
            <a:chExt cx="5708142" cy="137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1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708142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392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4900" y="0"/>
            <a:ext cx="1943100" cy="10287000"/>
            <a:chOff x="0" y="0"/>
            <a:chExt cx="2590800" cy="137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90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908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5490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4370" y="0"/>
            <a:ext cx="1883664" cy="10287000"/>
            <a:chOff x="0" y="0"/>
            <a:chExt cx="2511552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1155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11552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16471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9088" y="5386388"/>
            <a:ext cx="2728913" cy="4900613"/>
            <a:chOff x="0" y="0"/>
            <a:chExt cx="3638550" cy="65341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8550" cy="6534150"/>
            </a:xfrm>
            <a:custGeom>
              <a:avLst/>
              <a:gdLst/>
              <a:ahLst/>
              <a:cxnLst/>
              <a:rect r="r" b="b" t="t" l="l"/>
              <a:pathLst>
                <a:path h="6534150" w="36385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5038"/>
            <a:ext cx="671513" cy="4271963"/>
            <a:chOff x="0" y="0"/>
            <a:chExt cx="895350" cy="56959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5490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14412" y="9701212"/>
            <a:ext cx="3214687" cy="300037"/>
            <a:chOff x="0" y="0"/>
            <a:chExt cx="4286250" cy="4000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286250" cy="400050"/>
            </a:xfrm>
            <a:custGeom>
              <a:avLst/>
              <a:gdLst/>
              <a:ahLst/>
              <a:cxnLst/>
              <a:rect r="r" b="b" t="t" l="l"/>
              <a:pathLst>
                <a:path h="400050" w="4286250">
                  <a:moveTo>
                    <a:pt x="0" y="0"/>
                  </a:moveTo>
                  <a:lnTo>
                    <a:pt x="4286250" y="0"/>
                  </a:lnTo>
                  <a:lnTo>
                    <a:pt x="4286250" y="400050"/>
                  </a:lnTo>
                  <a:lnTo>
                    <a:pt x="0" y="400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6666" t="0" r="-66666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671512" y="2555081"/>
            <a:ext cx="11033394" cy="5281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b="true" sz="4400" spc="40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This is a personal portfolio website designed to present Zachariah Roy’s profile, skills, and projects. It provides a responsive, visually appealing neon-themed design, includes sections like About, Skills, Projects, Instagram, and Contact, and demonstrates frontend development capabilities with HTML, CSS, and JavaScript.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1878182" y="3750469"/>
            <a:ext cx="6203762" cy="6536531"/>
          </a:xfrm>
          <a:custGeom>
            <a:avLst/>
            <a:gdLst/>
            <a:ahLst/>
            <a:cxnLst/>
            <a:rect r="r" b="b" t="t" l="l"/>
            <a:pathLst>
              <a:path h="6536531" w="6203762">
                <a:moveTo>
                  <a:pt x="0" y="0"/>
                </a:moveTo>
                <a:lnTo>
                  <a:pt x="6203762" y="0"/>
                </a:lnTo>
                <a:lnTo>
                  <a:pt x="6203762" y="6536531"/>
                </a:lnTo>
                <a:lnTo>
                  <a:pt x="0" y="6536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84" r="0" b="-584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382712" y="1275556"/>
            <a:ext cx="904249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0"/>
              </a:lnSpc>
            </a:pPr>
            <a:r>
              <a:rPr lang="en-US" sz="6375" spc="7">
                <a:solidFill>
                  <a:srgbClr val="000000"/>
                </a:solidFill>
                <a:latin typeface="Stencil"/>
                <a:ea typeface="Stencil"/>
                <a:cs typeface="Stencil"/>
                <a:sym typeface="Stencil"/>
              </a:rPr>
              <a:t>PROJECT	OVERVIEW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030127" y="9688416"/>
            <a:ext cx="226693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9090" y="6000"/>
            <a:ext cx="1841563" cy="10282238"/>
            <a:chOff x="0" y="0"/>
            <a:chExt cx="2455417" cy="13709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5418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55418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168917" y="5536438"/>
            <a:ext cx="7123081" cy="4756500"/>
            <a:chOff x="0" y="0"/>
            <a:chExt cx="9497441" cy="634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97441" cy="6341999"/>
            </a:xfrm>
            <a:custGeom>
              <a:avLst/>
              <a:gdLst/>
              <a:ahLst/>
              <a:cxnLst/>
              <a:rect r="r" b="b" t="t" l="l"/>
              <a:pathLst>
                <a:path h="6341999" w="9497441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73150" y="0"/>
            <a:ext cx="4514850" cy="10287000"/>
            <a:chOff x="0" y="0"/>
            <a:chExt cx="60198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9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198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401675" y="4572000"/>
            <a:ext cx="4886325" cy="5715000"/>
            <a:chOff x="0" y="0"/>
            <a:chExt cx="6515100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51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51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6895" y="0"/>
            <a:ext cx="4281106" cy="10287000"/>
            <a:chOff x="0" y="0"/>
            <a:chExt cx="5708142" cy="137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1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708142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392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4900" y="0"/>
            <a:ext cx="1943100" cy="10287000"/>
            <a:chOff x="0" y="0"/>
            <a:chExt cx="2590800" cy="137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90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908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5490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4370" y="0"/>
            <a:ext cx="1883664" cy="10287000"/>
            <a:chOff x="0" y="0"/>
            <a:chExt cx="2511552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1155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11552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16471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9088" y="5386388"/>
            <a:ext cx="2728913" cy="4900613"/>
            <a:chOff x="0" y="0"/>
            <a:chExt cx="3638550" cy="65341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8550" cy="6534150"/>
            </a:xfrm>
            <a:custGeom>
              <a:avLst/>
              <a:gdLst/>
              <a:ahLst/>
              <a:cxnLst/>
              <a:rect r="r" b="b" t="t" l="l"/>
              <a:pathLst>
                <a:path h="6534150" w="36385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5038"/>
            <a:ext cx="671513" cy="4271963"/>
            <a:chOff x="0" y="0"/>
            <a:chExt cx="895350" cy="56959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5490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4030325" y="8043862"/>
            <a:ext cx="685800" cy="685800"/>
            <a:chOff x="0" y="0"/>
            <a:chExt cx="914400" cy="914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30325" y="8843962"/>
            <a:ext cx="271463" cy="271463"/>
            <a:chOff x="0" y="0"/>
            <a:chExt cx="361950" cy="3619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61950" cy="361950"/>
            </a:xfrm>
            <a:custGeom>
              <a:avLst/>
              <a:gdLst/>
              <a:ahLst/>
              <a:cxnLst/>
              <a:rect r="r" b="b" t="t" l="l"/>
              <a:pathLst>
                <a:path h="361950" w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85850" y="9258300"/>
            <a:ext cx="3271837" cy="728663"/>
            <a:chOff x="0" y="0"/>
            <a:chExt cx="4362450" cy="9715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362450" cy="971550"/>
            </a:xfrm>
            <a:custGeom>
              <a:avLst/>
              <a:gdLst/>
              <a:ahLst/>
              <a:cxnLst/>
              <a:rect r="r" b="b" t="t" l="l"/>
              <a:pathLst>
                <a:path h="971550" w="4362450">
                  <a:moveTo>
                    <a:pt x="0" y="0"/>
                  </a:moveTo>
                  <a:lnTo>
                    <a:pt x="4362450" y="0"/>
                  </a:lnTo>
                  <a:lnTo>
                    <a:pt x="436245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2256959" y="2065243"/>
            <a:ext cx="4773168" cy="8229600"/>
            <a:chOff x="0" y="0"/>
            <a:chExt cx="6364224" cy="1097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64224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6364224">
                  <a:moveTo>
                    <a:pt x="0" y="0"/>
                  </a:moveTo>
                  <a:lnTo>
                    <a:pt x="6364224" y="0"/>
                  </a:lnTo>
                  <a:lnTo>
                    <a:pt x="6364224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4" r="0" b="-34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049178" y="1354199"/>
            <a:ext cx="8614093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-15">
                <a:solidFill>
                  <a:srgbClr val="000000"/>
                </a:solidFill>
                <a:latin typeface="Stencil"/>
                <a:ea typeface="Stencil"/>
                <a:cs typeface="Stencil"/>
                <a:sym typeface="Stencil"/>
              </a:rPr>
              <a:t>WHO ARE THE END USERS?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030127" y="9688416"/>
            <a:ext cx="226693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6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0" y="2743200"/>
            <a:ext cx="11174672" cy="468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1"/>
              </a:lnSpc>
            </a:pPr>
            <a:r>
              <a:rPr lang="en-US" b="true" sz="5159" spc="46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Recruiters and hiring managers</a:t>
            </a:r>
          </a:p>
          <a:p>
            <a:pPr algn="ctr">
              <a:lnSpc>
                <a:spcPts val="6191"/>
              </a:lnSpc>
            </a:pPr>
            <a:r>
              <a:rPr lang="en-US" b="true" sz="5159" spc="46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Potential clients</a:t>
            </a:r>
          </a:p>
          <a:p>
            <a:pPr algn="ctr">
              <a:lnSpc>
                <a:spcPts val="6191"/>
              </a:lnSpc>
            </a:pPr>
            <a:r>
              <a:rPr lang="en-US" b="true" sz="5159" spc="46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Collaborators and peers in the tech/design field</a:t>
            </a:r>
          </a:p>
          <a:p>
            <a:pPr algn="ctr">
              <a:lnSpc>
                <a:spcPts val="6191"/>
              </a:lnSpc>
            </a:pPr>
            <a:r>
              <a:rPr lang="en-US" b="true" sz="5159" spc="46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General audience interested in Zachariah’s work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9090" y="6000"/>
            <a:ext cx="1841563" cy="10282238"/>
            <a:chOff x="0" y="0"/>
            <a:chExt cx="2455417" cy="13709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5418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55418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168917" y="5536438"/>
            <a:ext cx="7123081" cy="4756500"/>
            <a:chOff x="0" y="0"/>
            <a:chExt cx="9497441" cy="634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97441" cy="6341999"/>
            </a:xfrm>
            <a:custGeom>
              <a:avLst/>
              <a:gdLst/>
              <a:ahLst/>
              <a:cxnLst/>
              <a:rect r="r" b="b" t="t" l="l"/>
              <a:pathLst>
                <a:path h="6341999" w="9497441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73150" y="0"/>
            <a:ext cx="4514850" cy="10287000"/>
            <a:chOff x="0" y="0"/>
            <a:chExt cx="60198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9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198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401675" y="4572000"/>
            <a:ext cx="4886325" cy="5715000"/>
            <a:chOff x="0" y="0"/>
            <a:chExt cx="6515100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51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51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6895" y="0"/>
            <a:ext cx="4281106" cy="10287000"/>
            <a:chOff x="0" y="0"/>
            <a:chExt cx="5708142" cy="137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1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708142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392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4900" y="0"/>
            <a:ext cx="1943100" cy="10287000"/>
            <a:chOff x="0" y="0"/>
            <a:chExt cx="2590800" cy="137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90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908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5490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4370" y="0"/>
            <a:ext cx="1883664" cy="10287000"/>
            <a:chOff x="0" y="0"/>
            <a:chExt cx="2511552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1155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11552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16471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9088" y="5386388"/>
            <a:ext cx="2728913" cy="4900613"/>
            <a:chOff x="0" y="0"/>
            <a:chExt cx="3638550" cy="65341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8550" cy="6534150"/>
            </a:xfrm>
            <a:custGeom>
              <a:avLst/>
              <a:gdLst/>
              <a:ahLst/>
              <a:cxnLst/>
              <a:rect r="r" b="b" t="t" l="l"/>
              <a:pathLst>
                <a:path h="6534150" w="36385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5038"/>
            <a:ext cx="671513" cy="4271963"/>
            <a:chOff x="0" y="0"/>
            <a:chExt cx="895350" cy="56959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5490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14412" y="9701212"/>
            <a:ext cx="3214687" cy="300037"/>
            <a:chOff x="0" y="0"/>
            <a:chExt cx="4286250" cy="4000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286250" cy="400050"/>
            </a:xfrm>
            <a:custGeom>
              <a:avLst/>
              <a:gdLst/>
              <a:ahLst/>
              <a:cxnLst/>
              <a:rect r="r" b="b" t="t" l="l"/>
              <a:pathLst>
                <a:path h="400050" w="4286250">
                  <a:moveTo>
                    <a:pt x="0" y="0"/>
                  </a:moveTo>
                  <a:lnTo>
                    <a:pt x="4286250" y="0"/>
                  </a:lnTo>
                  <a:lnTo>
                    <a:pt x="4286250" y="400050"/>
                  </a:lnTo>
                  <a:lnTo>
                    <a:pt x="0" y="400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6666" t="0" r="-66666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0127456" y="3736181"/>
            <a:ext cx="6548438" cy="5965031"/>
          </a:xfrm>
          <a:custGeom>
            <a:avLst/>
            <a:gdLst/>
            <a:ahLst/>
            <a:cxnLst/>
            <a:rect r="r" b="b" t="t" l="l"/>
            <a:pathLst>
              <a:path h="5965031" w="6548438">
                <a:moveTo>
                  <a:pt x="0" y="0"/>
                </a:moveTo>
                <a:lnTo>
                  <a:pt x="6548438" y="0"/>
                </a:lnTo>
                <a:lnTo>
                  <a:pt x="6548438" y="5965031"/>
                </a:lnTo>
                <a:lnTo>
                  <a:pt x="0" y="59650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03" r="0" b="-103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71512" y="1308338"/>
            <a:ext cx="14644688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15">
                <a:solidFill>
                  <a:srgbClr val="000000"/>
                </a:solidFill>
                <a:latin typeface="Stencil"/>
                <a:ea typeface="Stencil"/>
                <a:cs typeface="Stencil"/>
                <a:sym typeface="Stencil"/>
              </a:rPr>
              <a:t>TOOLS AND TECHNIQUES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030127" y="9688416"/>
            <a:ext cx="226693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7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1512" y="2471738"/>
            <a:ext cx="8101014" cy="637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9"/>
              </a:lnSpc>
            </a:pPr>
            <a:r>
              <a:rPr lang="en-US" b="true" sz="4674" spc="42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HTML5 – for content structure</a:t>
            </a:r>
          </a:p>
          <a:p>
            <a:pPr algn="ctr">
              <a:lnSpc>
                <a:spcPts val="5609"/>
              </a:lnSpc>
            </a:pPr>
            <a:r>
              <a:rPr lang="en-US" b="true" sz="4674" spc="42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CSS3 – for styling and responsive design</a:t>
            </a:r>
          </a:p>
          <a:p>
            <a:pPr algn="ctr">
              <a:lnSpc>
                <a:spcPts val="5609"/>
              </a:lnSpc>
            </a:pPr>
            <a:r>
              <a:rPr lang="en-US" b="true" sz="4674" spc="42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JavaScript (ES6+) – for interactivity</a:t>
            </a:r>
          </a:p>
          <a:p>
            <a:pPr algn="ctr">
              <a:lnSpc>
                <a:spcPts val="5609"/>
              </a:lnSpc>
            </a:pPr>
            <a:r>
              <a:rPr lang="en-US" b="true" sz="4674" spc="42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Font Awesome – for icons</a:t>
            </a:r>
          </a:p>
          <a:p>
            <a:pPr algn="ctr">
              <a:lnSpc>
                <a:spcPts val="5609"/>
              </a:lnSpc>
            </a:pPr>
            <a:r>
              <a:rPr lang="en-US" b="true" sz="4674" spc="42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Responsive Web Design principles – for mobile-friendly layouts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9090" y="6000"/>
            <a:ext cx="1841563" cy="10282238"/>
            <a:chOff x="0" y="0"/>
            <a:chExt cx="2455417" cy="13709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5418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55418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168917" y="5536438"/>
            <a:ext cx="7123081" cy="4756500"/>
            <a:chOff x="0" y="0"/>
            <a:chExt cx="9497441" cy="634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97441" cy="6341999"/>
            </a:xfrm>
            <a:custGeom>
              <a:avLst/>
              <a:gdLst/>
              <a:ahLst/>
              <a:cxnLst/>
              <a:rect r="r" b="b" t="t" l="l"/>
              <a:pathLst>
                <a:path h="6341999" w="9497441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73150" y="0"/>
            <a:ext cx="4514850" cy="10287000"/>
            <a:chOff x="0" y="0"/>
            <a:chExt cx="60198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9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198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401675" y="4572000"/>
            <a:ext cx="4886325" cy="5715000"/>
            <a:chOff x="0" y="0"/>
            <a:chExt cx="6515100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51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51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6895" y="0"/>
            <a:ext cx="4281106" cy="10287000"/>
            <a:chOff x="0" y="0"/>
            <a:chExt cx="5708142" cy="137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1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708142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392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4900" y="0"/>
            <a:ext cx="1943100" cy="10287000"/>
            <a:chOff x="0" y="0"/>
            <a:chExt cx="2590800" cy="137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90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908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5490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4370" y="0"/>
            <a:ext cx="1883664" cy="10287000"/>
            <a:chOff x="0" y="0"/>
            <a:chExt cx="2511552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1155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11552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16471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9088" y="5386388"/>
            <a:ext cx="2728913" cy="4900613"/>
            <a:chOff x="0" y="0"/>
            <a:chExt cx="3638550" cy="65341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8550" cy="6534150"/>
            </a:xfrm>
            <a:custGeom>
              <a:avLst/>
              <a:gdLst/>
              <a:ahLst/>
              <a:cxnLst/>
              <a:rect r="r" b="b" t="t" l="l"/>
              <a:pathLst>
                <a:path h="6534150" w="36385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5038"/>
            <a:ext cx="671513" cy="4271963"/>
            <a:chOff x="0" y="0"/>
            <a:chExt cx="895350" cy="56959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5490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2500312" y="9701212"/>
            <a:ext cx="114300" cy="266700"/>
            <a:chOff x="0" y="0"/>
            <a:chExt cx="152400" cy="3556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2400" cy="355600"/>
            </a:xfrm>
            <a:custGeom>
              <a:avLst/>
              <a:gdLst/>
              <a:ahLst/>
              <a:cxnLst/>
              <a:rect r="r" b="b" t="t" l="l"/>
              <a:pathLst>
                <a:path h="355600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355600"/>
                  </a:lnTo>
                  <a:lnTo>
                    <a:pt x="0" y="35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6666" t="0" r="-66666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657132" y="1335881"/>
            <a:ext cx="13116018" cy="8243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4"/>
              </a:lnSpc>
            </a:pPr>
            <a:r>
              <a:rPr lang="en-US" b="true" sz="4529" spc="41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Theme: Neon modern aesthetic with glowing effects</a:t>
            </a:r>
          </a:p>
          <a:p>
            <a:pPr algn="ctr">
              <a:lnSpc>
                <a:spcPts val="5434"/>
              </a:lnSpc>
            </a:pPr>
            <a:r>
              <a:rPr lang="en-US" b="true" sz="4529" spc="41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Sections:</a:t>
            </a:r>
          </a:p>
          <a:p>
            <a:pPr algn="ctr">
              <a:lnSpc>
                <a:spcPts val="5434"/>
              </a:lnSpc>
            </a:pPr>
            <a:r>
              <a:rPr lang="en-US" b="true" sz="4529" spc="41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Header &amp; Navigation (sticky menu with links)</a:t>
            </a:r>
          </a:p>
          <a:p>
            <a:pPr algn="ctr">
              <a:lnSpc>
                <a:spcPts val="5434"/>
              </a:lnSpc>
            </a:pPr>
            <a:r>
              <a:rPr lang="en-US" b="true" sz="4529" spc="41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Hero Section (intro with CTA button)</a:t>
            </a:r>
          </a:p>
          <a:p>
            <a:pPr algn="ctr">
              <a:lnSpc>
                <a:spcPts val="5434"/>
              </a:lnSpc>
            </a:pPr>
            <a:r>
              <a:rPr lang="en-US" b="true" sz="4529" spc="41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About Section (personal introduction with image)</a:t>
            </a:r>
          </a:p>
          <a:p>
            <a:pPr algn="ctr">
              <a:lnSpc>
                <a:spcPts val="5434"/>
              </a:lnSpc>
            </a:pPr>
            <a:r>
              <a:rPr lang="en-US" b="true" sz="4529" spc="41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Skills Section (grid of skills with hover animations)</a:t>
            </a:r>
          </a:p>
          <a:p>
            <a:pPr algn="ctr">
              <a:lnSpc>
                <a:spcPts val="5434"/>
              </a:lnSpc>
            </a:pPr>
            <a:r>
              <a:rPr lang="en-US" b="true" sz="4529" spc="41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Projects Section (cards with images, descriptions, and links)</a:t>
            </a:r>
          </a:p>
          <a:p>
            <a:pPr algn="ctr">
              <a:lnSpc>
                <a:spcPts val="5434"/>
              </a:lnSpc>
            </a:pPr>
            <a:r>
              <a:rPr lang="en-US" b="true" sz="4529" spc="41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Instagram Section (social profile highlight)</a:t>
            </a:r>
          </a:p>
          <a:p>
            <a:pPr algn="ctr">
              <a:lnSpc>
                <a:spcPts val="5434"/>
              </a:lnSpc>
            </a:pPr>
            <a:r>
              <a:rPr lang="en-US" b="true" sz="4529" spc="41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Contact Section (form + contact info)</a:t>
            </a:r>
          </a:p>
          <a:p>
            <a:pPr algn="ctr">
              <a:lnSpc>
                <a:spcPts val="5434"/>
              </a:lnSpc>
            </a:pPr>
            <a:r>
              <a:rPr lang="en-US" b="true" sz="4529" spc="41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Footer (social media links)</a:t>
            </a:r>
          </a:p>
          <a:p>
            <a:pPr algn="ctr">
              <a:lnSpc>
                <a:spcPts val="5434"/>
              </a:lnSpc>
            </a:pPr>
            <a:r>
              <a:rPr lang="en-US" b="true" sz="4529" spc="41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Layout: Grid and flexbox-based, fully responsive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4058995" y="3292964"/>
            <a:ext cx="3954590" cy="4357687"/>
            <a:chOff x="0" y="0"/>
            <a:chExt cx="5272786" cy="58102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272786" cy="5810250"/>
            </a:xfrm>
            <a:custGeom>
              <a:avLst/>
              <a:gdLst/>
              <a:ahLst/>
              <a:cxnLst/>
              <a:rect r="r" b="b" t="t" l="l"/>
              <a:pathLst>
                <a:path h="5810250" w="5272786">
                  <a:moveTo>
                    <a:pt x="0" y="0"/>
                  </a:moveTo>
                  <a:lnTo>
                    <a:pt x="5272786" y="0"/>
                  </a:lnTo>
                  <a:lnTo>
                    <a:pt x="5272786" y="5810250"/>
                  </a:lnTo>
                  <a:lnTo>
                    <a:pt x="0" y="581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7" r="0" b="-37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6915827" y="9688416"/>
            <a:ext cx="342900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8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19079" y="450056"/>
            <a:ext cx="1319212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spc="21">
                <a:solidFill>
                  <a:srgbClr val="000000"/>
                </a:solidFill>
                <a:latin typeface="Stencil"/>
                <a:ea typeface="Stencil"/>
                <a:cs typeface="Stencil"/>
                <a:sym typeface="Stencil"/>
              </a:rPr>
              <a:t>POTFOLIO DESIGN AND LAYOUT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9090" y="6000"/>
            <a:ext cx="1841563" cy="10282238"/>
            <a:chOff x="0" y="0"/>
            <a:chExt cx="2455417" cy="13709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5418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55418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168917" y="5536438"/>
            <a:ext cx="7123081" cy="4756500"/>
            <a:chOff x="0" y="0"/>
            <a:chExt cx="9497441" cy="634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97441" cy="6341999"/>
            </a:xfrm>
            <a:custGeom>
              <a:avLst/>
              <a:gdLst/>
              <a:ahLst/>
              <a:cxnLst/>
              <a:rect r="r" b="b" t="t" l="l"/>
              <a:pathLst>
                <a:path h="6341999" w="9497441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73150" y="0"/>
            <a:ext cx="4514850" cy="10287000"/>
            <a:chOff x="0" y="0"/>
            <a:chExt cx="60198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9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198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401675" y="4572000"/>
            <a:ext cx="4886325" cy="5715000"/>
            <a:chOff x="0" y="0"/>
            <a:chExt cx="6515100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51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51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6895" y="0"/>
            <a:ext cx="4281106" cy="10287000"/>
            <a:chOff x="0" y="0"/>
            <a:chExt cx="5708142" cy="137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1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708142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392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4900" y="0"/>
            <a:ext cx="1943100" cy="10287000"/>
            <a:chOff x="0" y="0"/>
            <a:chExt cx="2590800" cy="137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90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908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5490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4370" y="0"/>
            <a:ext cx="1883664" cy="10287000"/>
            <a:chOff x="0" y="0"/>
            <a:chExt cx="2511552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1155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11552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16471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9088" y="5386388"/>
            <a:ext cx="2728913" cy="4900613"/>
            <a:chOff x="0" y="0"/>
            <a:chExt cx="3638550" cy="65341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8550" cy="6534150"/>
            </a:xfrm>
            <a:custGeom>
              <a:avLst/>
              <a:gdLst/>
              <a:ahLst/>
              <a:cxnLst/>
              <a:rect r="r" b="b" t="t" l="l"/>
              <a:pathLst>
                <a:path h="6534150" w="36385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3137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5038"/>
            <a:ext cx="671513" cy="4271963"/>
            <a:chOff x="0" y="0"/>
            <a:chExt cx="895350" cy="56959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5490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586145" y="1900238"/>
            <a:ext cx="4464558" cy="8229600"/>
            <a:chOff x="0" y="0"/>
            <a:chExt cx="5952744" cy="1097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952744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5952744">
                  <a:moveTo>
                    <a:pt x="0" y="0"/>
                  </a:moveTo>
                  <a:lnTo>
                    <a:pt x="5952744" y="0"/>
                  </a:lnTo>
                  <a:lnTo>
                    <a:pt x="5952744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4" t="0" r="-84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28700" y="651191"/>
            <a:ext cx="16022002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Stencil"/>
                <a:ea typeface="Stencil"/>
                <a:cs typeface="Stencil"/>
                <a:sym typeface="Stencil"/>
              </a:rPr>
              <a:t>FEATURES AND FUNCTIONALITY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71495" y="1878920"/>
            <a:ext cx="8466632" cy="792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7"/>
              </a:lnSpc>
            </a:pPr>
            <a:r>
              <a:rPr lang="en-US" b="true" sz="4047" spc="36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Smooth scrolling navigation</a:t>
            </a:r>
          </a:p>
          <a:p>
            <a:pPr algn="ctr">
              <a:lnSpc>
                <a:spcPts val="4857"/>
              </a:lnSpc>
            </a:pPr>
            <a:r>
              <a:rPr lang="en-US" b="true" sz="4047" spc="36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Interactive skill highlights with neon glow effect</a:t>
            </a:r>
          </a:p>
          <a:p>
            <a:pPr algn="ctr">
              <a:lnSpc>
                <a:spcPts val="4857"/>
              </a:lnSpc>
            </a:pPr>
            <a:r>
              <a:rPr lang="en-US" b="true" sz="4047" spc="36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Responsive design for desktop and mobile</a:t>
            </a:r>
          </a:p>
          <a:p>
            <a:pPr algn="ctr">
              <a:lnSpc>
                <a:spcPts val="4857"/>
              </a:lnSpc>
            </a:pPr>
            <a:r>
              <a:rPr lang="en-US" b="true" sz="4047" spc="36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Project showcase with hover animations</a:t>
            </a:r>
          </a:p>
          <a:p>
            <a:pPr algn="ctr">
              <a:lnSpc>
                <a:spcPts val="4857"/>
              </a:lnSpc>
            </a:pPr>
            <a:r>
              <a:rPr lang="en-US" b="true" sz="4047" spc="36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Instagram profile integration with CTA button</a:t>
            </a:r>
          </a:p>
          <a:p>
            <a:pPr algn="ctr">
              <a:lnSpc>
                <a:spcPts val="4857"/>
              </a:lnSpc>
            </a:pPr>
            <a:r>
              <a:rPr lang="en-US" b="true" sz="4047" spc="36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Contact form with validation and submission alert</a:t>
            </a:r>
          </a:p>
          <a:p>
            <a:pPr algn="ctr">
              <a:lnSpc>
                <a:spcPts val="4857"/>
              </a:lnSpc>
            </a:pPr>
            <a:r>
              <a:rPr lang="en-US" b="true" sz="4047" spc="36">
                <a:solidFill>
                  <a:srgbClr val="000000"/>
                </a:solidFill>
                <a:latin typeface="Dynamo Bold"/>
                <a:ea typeface="Dynamo Bold"/>
                <a:cs typeface="Dynamo Bold"/>
                <a:sym typeface="Dynamo Bold"/>
              </a:rPr>
              <a:t>Mobile menu toggle (hamburger menu)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DAGy4PvY9sA</dc:identifier>
  <dcterms:modified xsi:type="dcterms:W3CDTF">2011-08-01T06:04:30Z</dcterms:modified>
  <cp:revision>1</cp:revision>
  <dc:title>zachariah</dc:title>
</cp:coreProperties>
</file>